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60" r:id="rId3"/>
    <p:sldId id="261" r:id="rId4"/>
    <p:sldId id="262" r:id="rId5"/>
    <p:sldId id="263" r:id="rId6"/>
    <p:sldId id="265" r:id="rId7"/>
    <p:sldId id="264" r:id="rId8"/>
    <p:sldId id="267" r:id="rId9"/>
    <p:sldId id="269" r:id="rId10"/>
    <p:sldId id="270" r:id="rId11"/>
    <p:sldId id="271" r:id="rId12"/>
    <p:sldId id="272" r:id="rId13"/>
    <p:sldId id="273" r:id="rId14"/>
    <p:sldId id="275" r:id="rId15"/>
    <p:sldId id="274" r:id="rId16"/>
    <p:sldId id="268" r:id="rId17"/>
    <p:sldId id="277" r:id="rId18"/>
    <p:sldId id="259" r:id="rId19"/>
  </p:sldIdLst>
  <p:sldSz cx="12192000" cy="6858000"/>
  <p:notesSz cx="6858000" cy="9144000"/>
  <p:embeddedFontLst>
    <p:embeddedFont>
      <p:font typeface="Libre Baskerville" panose="02000000000000000000" pitchFamily="2"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8</a:t>
            </a:fld>
            <a:endParaRPr lang="en-IN"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389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in/sandhya-l-2ab1062a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858000"/>
          </a:xfrm>
          <a:prstGeom prst="rect">
            <a:avLst/>
          </a:prstGeom>
          <a:noFill/>
          <a:ln>
            <a:noFill/>
          </a:ln>
        </p:spPr>
      </p:pic>
      <p:sp>
        <p:nvSpPr>
          <p:cNvPr id="99" name="Google Shape;99;p1"/>
          <p:cNvSpPr txBox="1"/>
          <p:nvPr/>
        </p:nvSpPr>
        <p:spPr>
          <a:xfrm>
            <a:off x="2502401" y="3973625"/>
            <a:ext cx="756583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4400" b="1" dirty="0">
                <a:solidFill>
                  <a:schemeClr val="dk1"/>
                </a:solidFill>
                <a:latin typeface="Calibri"/>
                <a:ea typeface="Calibri"/>
                <a:cs typeface="Calibri"/>
                <a:sym typeface="Calibri"/>
              </a:rPr>
              <a:t>Library Database Analysis</a:t>
            </a:r>
            <a:endParaRPr sz="44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8A7C3-5B65-C56A-7BD8-40B41662177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CC346F8-CAE0-70AE-5BAC-A5309ADEB8FD}"/>
              </a:ext>
            </a:extLst>
          </p:cNvPr>
          <p:cNvSpPr>
            <a:spLocks noGrp="1"/>
          </p:cNvSpPr>
          <p:nvPr>
            <p:ph type="body" idx="4294967295"/>
          </p:nvPr>
        </p:nvSpPr>
        <p:spPr>
          <a:xfrm>
            <a:off x="727586" y="235974"/>
            <a:ext cx="11042445" cy="5754791"/>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3. Retrieve the names of all borrowers who do not have any books checked out. </a:t>
            </a:r>
          </a:p>
          <a:p>
            <a:pPr marL="114300" indent="0">
              <a:buNone/>
            </a:pPr>
            <a:r>
              <a:rPr lang="en-US" sz="2000" b="1" dirty="0">
                <a:latin typeface="Times New Roman" panose="02020603050405020304" pitchFamily="18" charset="0"/>
                <a:cs typeface="Times New Roman" panose="02020603050405020304" pitchFamily="18" charset="0"/>
              </a:rPr>
              <a:t>Result: </a:t>
            </a:r>
            <a:r>
              <a:rPr lang="en-US" sz="2000" dirty="0">
                <a:latin typeface="Times New Roman" panose="02020603050405020304" pitchFamily="18" charset="0"/>
                <a:cs typeface="Times New Roman" panose="02020603050405020304" pitchFamily="18" charset="0"/>
              </a:rPr>
              <a:t>Three borrowers(3) - James Smith, Mary Johnson, and Patricia Jackson - who do not have any books checked out currently.</a:t>
            </a:r>
          </a:p>
          <a:p>
            <a:pPr marL="114300" indent="0">
              <a:buNone/>
            </a:pP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8BFFD0-46F7-2362-DF80-3B5119304185}"/>
              </a:ext>
            </a:extLst>
          </p:cNvPr>
          <p:cNvPicPr>
            <a:picLocks noChangeAspect="1"/>
          </p:cNvPicPr>
          <p:nvPr/>
        </p:nvPicPr>
        <p:blipFill>
          <a:blip r:embed="rId2"/>
          <a:srcRect l="24404" t="27502" r="39491" b="60660"/>
          <a:stretch>
            <a:fillRect/>
          </a:stretch>
        </p:blipFill>
        <p:spPr>
          <a:xfrm>
            <a:off x="727586" y="1722120"/>
            <a:ext cx="10769365" cy="1986280"/>
          </a:xfrm>
          <a:prstGeom prst="rect">
            <a:avLst/>
          </a:prstGeom>
        </p:spPr>
      </p:pic>
      <p:pic>
        <p:nvPicPr>
          <p:cNvPr id="5" name="Picture 4">
            <a:extLst>
              <a:ext uri="{FF2B5EF4-FFF2-40B4-BE49-F238E27FC236}">
                <a16:creationId xmlns:a16="http://schemas.microsoft.com/office/drawing/2014/main" id="{ECF59680-8277-11C0-61B2-C87840B33DB4}"/>
              </a:ext>
            </a:extLst>
          </p:cNvPr>
          <p:cNvPicPr>
            <a:picLocks noChangeAspect="1"/>
          </p:cNvPicPr>
          <p:nvPr/>
        </p:nvPicPr>
        <p:blipFill>
          <a:blip r:embed="rId3"/>
          <a:srcRect l="21417" t="44889" r="47000" b="37778"/>
          <a:stretch>
            <a:fillRect/>
          </a:stretch>
        </p:blipFill>
        <p:spPr>
          <a:xfrm>
            <a:off x="1838959" y="3856442"/>
            <a:ext cx="6434189" cy="1986280"/>
          </a:xfrm>
          <a:prstGeom prst="rect">
            <a:avLst/>
          </a:prstGeom>
        </p:spPr>
      </p:pic>
    </p:spTree>
    <p:extLst>
      <p:ext uri="{BB962C8B-B14F-4D97-AF65-F5344CB8AC3E}">
        <p14:creationId xmlns:p14="http://schemas.microsoft.com/office/powerpoint/2010/main" val="89626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85C5-0CA1-0F6A-D29C-3519936908D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D317546-399D-E9E0-883A-A61F9C242214}"/>
              </a:ext>
            </a:extLst>
          </p:cNvPr>
          <p:cNvSpPr>
            <a:spLocks noGrp="1"/>
          </p:cNvSpPr>
          <p:nvPr>
            <p:ph type="body" idx="4294967295"/>
          </p:nvPr>
        </p:nvSpPr>
        <p:spPr>
          <a:xfrm>
            <a:off x="727586" y="226470"/>
            <a:ext cx="11042445" cy="5774455"/>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4. For each book that is loaned out from the "Sharpstown" branch and whose </a:t>
            </a:r>
            <a:r>
              <a:rPr lang="en-US" sz="2000" dirty="0" err="1">
                <a:latin typeface="Times New Roman" panose="02020603050405020304" pitchFamily="18" charset="0"/>
                <a:cs typeface="Times New Roman" panose="02020603050405020304" pitchFamily="18" charset="0"/>
              </a:rPr>
              <a:t>DueDate</a:t>
            </a:r>
            <a:r>
              <a:rPr lang="en-US" sz="2000" dirty="0">
                <a:latin typeface="Times New Roman" panose="02020603050405020304" pitchFamily="18" charset="0"/>
                <a:cs typeface="Times New Roman" panose="02020603050405020304" pitchFamily="18" charset="0"/>
              </a:rPr>
              <a:t> is 2/3/18, retrieve the book title, the borrower's name, and the borrower's address.</a:t>
            </a:r>
          </a:p>
          <a:p>
            <a:pPr marL="114300" indent="0">
              <a:buNone/>
            </a:pPr>
            <a:r>
              <a:rPr lang="en-US" sz="2000" b="1" dirty="0">
                <a:latin typeface="Times New Roman" panose="02020603050405020304" pitchFamily="18" charset="0"/>
                <a:cs typeface="Times New Roman" panose="02020603050405020304" pitchFamily="18" charset="0"/>
              </a:rPr>
              <a:t>Result:</a:t>
            </a:r>
          </a:p>
          <a:p>
            <a:pPr marL="11430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ABFBDB6-0778-0119-7FCF-E60A2CFA60A3}"/>
              </a:ext>
            </a:extLst>
          </p:cNvPr>
          <p:cNvPicPr>
            <a:picLocks noChangeAspect="1"/>
          </p:cNvPicPr>
          <p:nvPr/>
        </p:nvPicPr>
        <p:blipFill>
          <a:blip r:embed="rId2"/>
          <a:srcRect l="24531" t="24855" r="17248" b="57008"/>
          <a:stretch>
            <a:fillRect/>
          </a:stretch>
        </p:blipFill>
        <p:spPr>
          <a:xfrm>
            <a:off x="906443" y="1610359"/>
            <a:ext cx="10379113" cy="1818641"/>
          </a:xfrm>
          <a:prstGeom prst="rect">
            <a:avLst/>
          </a:prstGeom>
        </p:spPr>
      </p:pic>
      <p:pic>
        <p:nvPicPr>
          <p:cNvPr id="4" name="Picture 3">
            <a:extLst>
              <a:ext uri="{FF2B5EF4-FFF2-40B4-BE49-F238E27FC236}">
                <a16:creationId xmlns:a16="http://schemas.microsoft.com/office/drawing/2014/main" id="{82790CED-C22D-9188-0A90-6B74F2C8943F}"/>
              </a:ext>
            </a:extLst>
          </p:cNvPr>
          <p:cNvPicPr>
            <a:picLocks noChangeAspect="1"/>
          </p:cNvPicPr>
          <p:nvPr/>
        </p:nvPicPr>
        <p:blipFill>
          <a:blip r:embed="rId3"/>
          <a:srcRect l="21083" t="46963" r="46583" b="37481"/>
          <a:stretch>
            <a:fillRect/>
          </a:stretch>
        </p:blipFill>
        <p:spPr>
          <a:xfrm>
            <a:off x="1951127" y="3799839"/>
            <a:ext cx="6247993" cy="1690823"/>
          </a:xfrm>
          <a:prstGeom prst="rect">
            <a:avLst/>
          </a:prstGeom>
        </p:spPr>
      </p:pic>
    </p:spTree>
    <p:extLst>
      <p:ext uri="{BB962C8B-B14F-4D97-AF65-F5344CB8AC3E}">
        <p14:creationId xmlns:p14="http://schemas.microsoft.com/office/powerpoint/2010/main" val="325118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6AC58-6B9A-0364-9172-EB93BF8EF97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B31FAC3-4FF7-CAD8-D4CA-80FF2337A7C9}"/>
              </a:ext>
            </a:extLst>
          </p:cNvPr>
          <p:cNvSpPr>
            <a:spLocks noGrp="1"/>
          </p:cNvSpPr>
          <p:nvPr>
            <p:ph type="body" idx="4294967295"/>
          </p:nvPr>
        </p:nvSpPr>
        <p:spPr>
          <a:xfrm>
            <a:off x="727586" y="216310"/>
            <a:ext cx="11042445" cy="5774455"/>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5. For each library branch, retrieve the branch name and the total number of books loaned out from that branch. </a:t>
            </a:r>
          </a:p>
          <a:p>
            <a:pPr marL="114300" indent="0">
              <a:buNone/>
            </a:pPr>
            <a:r>
              <a:rPr lang="en-US" sz="2000" b="1" dirty="0">
                <a:latin typeface="Times New Roman" panose="02020603050405020304" pitchFamily="18" charset="0"/>
                <a:cs typeface="Times New Roman" panose="02020603050405020304" pitchFamily="18" charset="0"/>
              </a:rPr>
              <a:t>Result: </a:t>
            </a:r>
            <a:r>
              <a:rPr lang="en-US" sz="2000" dirty="0">
                <a:latin typeface="Times New Roman" panose="02020603050405020304" pitchFamily="18" charset="0"/>
                <a:cs typeface="Times New Roman" panose="02020603050405020304" pitchFamily="18" charset="0"/>
              </a:rPr>
              <a:t>Sharpstown branch loaned out 10 books. Central branch loaned out 5 books. Saline branch loaned out 5 books.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FDA8C5-377A-F07C-EF1A-DF5372C401E2}"/>
              </a:ext>
            </a:extLst>
          </p:cNvPr>
          <p:cNvPicPr>
            <a:picLocks noChangeAspect="1"/>
          </p:cNvPicPr>
          <p:nvPr/>
        </p:nvPicPr>
        <p:blipFill>
          <a:blip r:embed="rId2"/>
          <a:srcRect l="25226" t="22517" r="21414" b="64319"/>
          <a:stretch>
            <a:fillRect/>
          </a:stretch>
        </p:blipFill>
        <p:spPr>
          <a:xfrm>
            <a:off x="860144" y="1884680"/>
            <a:ext cx="11128656" cy="1544320"/>
          </a:xfrm>
          <a:prstGeom prst="rect">
            <a:avLst/>
          </a:prstGeom>
        </p:spPr>
      </p:pic>
      <p:pic>
        <p:nvPicPr>
          <p:cNvPr id="5" name="Picture 4">
            <a:extLst>
              <a:ext uri="{FF2B5EF4-FFF2-40B4-BE49-F238E27FC236}">
                <a16:creationId xmlns:a16="http://schemas.microsoft.com/office/drawing/2014/main" id="{15A7E2D2-B70B-09EF-3C36-45D08D80C8DD}"/>
              </a:ext>
            </a:extLst>
          </p:cNvPr>
          <p:cNvPicPr>
            <a:picLocks noChangeAspect="1"/>
          </p:cNvPicPr>
          <p:nvPr/>
        </p:nvPicPr>
        <p:blipFill>
          <a:blip r:embed="rId3"/>
          <a:srcRect l="20999" t="47704" r="46084" b="35851"/>
          <a:stretch>
            <a:fillRect/>
          </a:stretch>
        </p:blipFill>
        <p:spPr>
          <a:xfrm>
            <a:off x="2411271" y="3969610"/>
            <a:ext cx="6626855" cy="1862230"/>
          </a:xfrm>
          <a:prstGeom prst="rect">
            <a:avLst/>
          </a:prstGeom>
        </p:spPr>
      </p:pic>
    </p:spTree>
    <p:extLst>
      <p:ext uri="{BB962C8B-B14F-4D97-AF65-F5344CB8AC3E}">
        <p14:creationId xmlns:p14="http://schemas.microsoft.com/office/powerpoint/2010/main" val="3729021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6E469-F8F8-8AA4-3291-089B978A0E0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1030785-6F3A-5F37-28BF-3C57FDAD69E6}"/>
              </a:ext>
            </a:extLst>
          </p:cNvPr>
          <p:cNvSpPr>
            <a:spLocks noGrp="1"/>
          </p:cNvSpPr>
          <p:nvPr>
            <p:ph type="body" idx="4294967295"/>
          </p:nvPr>
        </p:nvSpPr>
        <p:spPr>
          <a:xfrm>
            <a:off x="727586" y="216310"/>
            <a:ext cx="11042445" cy="5774455"/>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6. Retrieve the names, addresses, and number of books checked out for all borrowers who have more than five books checked out. </a:t>
            </a:r>
          </a:p>
          <a:p>
            <a:pPr marL="114300" indent="0">
              <a:buNone/>
            </a:pPr>
            <a:r>
              <a:rPr lang="en-US" sz="2000" b="1" dirty="0">
                <a:latin typeface="Times New Roman" panose="02020603050405020304" pitchFamily="18" charset="0"/>
                <a:cs typeface="Times New Roman" panose="02020603050405020304" pitchFamily="18" charset="0"/>
              </a:rPr>
              <a:t>Result: </a:t>
            </a:r>
            <a:r>
              <a:rPr lang="en-US" sz="2000" dirty="0">
                <a:latin typeface="Times New Roman" panose="02020603050405020304" pitchFamily="18" charset="0"/>
                <a:cs typeface="Times New Roman" panose="02020603050405020304" pitchFamily="18" charset="0"/>
              </a:rPr>
              <a:t>Tom Li, living at 981 Main Street, Ann Arbor, MI 48104, has checked out 7 books.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1DEEEB-21BD-B5AE-6F79-7F7E6E7ABBC7}"/>
              </a:ext>
            </a:extLst>
          </p:cNvPr>
          <p:cNvPicPr>
            <a:picLocks noChangeAspect="1"/>
          </p:cNvPicPr>
          <p:nvPr/>
        </p:nvPicPr>
        <p:blipFill>
          <a:blip r:embed="rId2"/>
          <a:srcRect l="25373" t="22586" r="27278" b="61114"/>
          <a:stretch>
            <a:fillRect/>
          </a:stretch>
        </p:blipFill>
        <p:spPr>
          <a:xfrm>
            <a:off x="852822" y="1666240"/>
            <a:ext cx="10791972" cy="2052319"/>
          </a:xfrm>
          <a:prstGeom prst="rect">
            <a:avLst/>
          </a:prstGeom>
        </p:spPr>
      </p:pic>
      <p:pic>
        <p:nvPicPr>
          <p:cNvPr id="4" name="Picture 3">
            <a:extLst>
              <a:ext uri="{FF2B5EF4-FFF2-40B4-BE49-F238E27FC236}">
                <a16:creationId xmlns:a16="http://schemas.microsoft.com/office/drawing/2014/main" id="{0EEA490C-5230-FD17-78C1-D90A42319B42}"/>
              </a:ext>
            </a:extLst>
          </p:cNvPr>
          <p:cNvPicPr>
            <a:picLocks noChangeAspect="1"/>
          </p:cNvPicPr>
          <p:nvPr/>
        </p:nvPicPr>
        <p:blipFill>
          <a:blip r:embed="rId3"/>
          <a:srcRect l="21250" t="46222" r="46250" b="37630"/>
          <a:stretch>
            <a:fillRect/>
          </a:stretch>
        </p:blipFill>
        <p:spPr>
          <a:xfrm>
            <a:off x="2418079" y="4013200"/>
            <a:ext cx="6034481" cy="1686560"/>
          </a:xfrm>
          <a:prstGeom prst="rect">
            <a:avLst/>
          </a:prstGeom>
        </p:spPr>
      </p:pic>
    </p:spTree>
    <p:extLst>
      <p:ext uri="{BB962C8B-B14F-4D97-AF65-F5344CB8AC3E}">
        <p14:creationId xmlns:p14="http://schemas.microsoft.com/office/powerpoint/2010/main" val="3793252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CBE09-E184-8B6E-4769-90287CA5CC7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725F624-C8B7-AA66-8128-500B758EA289}"/>
              </a:ext>
            </a:extLst>
          </p:cNvPr>
          <p:cNvSpPr>
            <a:spLocks noGrp="1"/>
          </p:cNvSpPr>
          <p:nvPr>
            <p:ph type="body" idx="4294967295"/>
          </p:nvPr>
        </p:nvSpPr>
        <p:spPr>
          <a:xfrm>
            <a:off x="727586" y="216310"/>
            <a:ext cx="11042445" cy="5774455"/>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7. For each book authored by "Stephen King", retrieve the title and the number of copies owned by the library branch whose name is "Central".</a:t>
            </a:r>
          </a:p>
          <a:p>
            <a:pPr marL="114300" indent="0">
              <a:buNone/>
            </a:pPr>
            <a:r>
              <a:rPr lang="en-US" sz="2000" b="1" dirty="0">
                <a:latin typeface="Times New Roman" panose="02020603050405020304" pitchFamily="18" charset="0"/>
                <a:cs typeface="Times New Roman" panose="02020603050405020304" pitchFamily="18" charset="0"/>
              </a:rPr>
              <a:t>Result:</a:t>
            </a:r>
          </a:p>
          <a:p>
            <a:pPr marL="114300"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102B19F-A6DE-9789-8242-A0DF382862C4}"/>
              </a:ext>
            </a:extLst>
          </p:cNvPr>
          <p:cNvPicPr>
            <a:picLocks noChangeAspect="1"/>
          </p:cNvPicPr>
          <p:nvPr/>
        </p:nvPicPr>
        <p:blipFill>
          <a:blip r:embed="rId2"/>
          <a:srcRect l="24654" t="19699" r="28143" b="59139"/>
          <a:stretch>
            <a:fillRect/>
          </a:stretch>
        </p:blipFill>
        <p:spPr>
          <a:xfrm>
            <a:off x="1407342" y="1508760"/>
            <a:ext cx="9286760" cy="2341880"/>
          </a:xfrm>
          <a:prstGeom prst="rect">
            <a:avLst/>
          </a:prstGeom>
        </p:spPr>
      </p:pic>
      <p:pic>
        <p:nvPicPr>
          <p:cNvPr id="5" name="Picture 4">
            <a:extLst>
              <a:ext uri="{FF2B5EF4-FFF2-40B4-BE49-F238E27FC236}">
                <a16:creationId xmlns:a16="http://schemas.microsoft.com/office/drawing/2014/main" id="{4D27FFB1-A125-F156-E31B-40F53EBF54B5}"/>
              </a:ext>
            </a:extLst>
          </p:cNvPr>
          <p:cNvPicPr>
            <a:picLocks noChangeAspect="1"/>
          </p:cNvPicPr>
          <p:nvPr/>
        </p:nvPicPr>
        <p:blipFill>
          <a:blip r:embed="rId3"/>
          <a:srcRect l="21167" t="46963" r="46917" b="37037"/>
          <a:stretch>
            <a:fillRect/>
          </a:stretch>
        </p:blipFill>
        <p:spPr>
          <a:xfrm>
            <a:off x="2214880" y="4188050"/>
            <a:ext cx="5829366" cy="1643790"/>
          </a:xfrm>
          <a:prstGeom prst="rect">
            <a:avLst/>
          </a:prstGeom>
        </p:spPr>
      </p:pic>
    </p:spTree>
    <p:extLst>
      <p:ext uri="{BB962C8B-B14F-4D97-AF65-F5344CB8AC3E}">
        <p14:creationId xmlns:p14="http://schemas.microsoft.com/office/powerpoint/2010/main" val="412626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A4D8-C1FA-294B-D404-0295B6B6D340}"/>
              </a:ext>
            </a:extLst>
          </p:cNvPr>
          <p:cNvSpPr>
            <a:spLocks noGrp="1"/>
          </p:cNvSpPr>
          <p:nvPr>
            <p:ph type="title"/>
          </p:nvPr>
        </p:nvSpPr>
        <p:spPr>
          <a:xfrm>
            <a:off x="838200" y="365126"/>
            <a:ext cx="10515600" cy="972062"/>
          </a:xfrm>
        </p:spPr>
        <p:txBody>
          <a:bodyPr>
            <a:normAutofit fontScale="90000"/>
          </a:bodyPr>
          <a:lstStyle/>
          <a:p>
            <a:r>
              <a:rPr lang="en-US" b="1" dirty="0">
                <a:latin typeface="Times New Roman" panose="02020603050405020304" pitchFamily="18" charset="0"/>
                <a:cs typeface="Times New Roman" panose="02020603050405020304" pitchFamily="18" charset="0"/>
              </a:rPr>
              <a:t>Final business insights and recommendations:</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6D714E8-BEC5-E343-F5AC-760889FF3709}"/>
              </a:ext>
            </a:extLst>
          </p:cNvPr>
          <p:cNvSpPr>
            <a:spLocks noGrp="1"/>
          </p:cNvSpPr>
          <p:nvPr>
            <p:ph type="body" idx="1"/>
          </p:nvPr>
        </p:nvSpPr>
        <p:spPr>
          <a:xfrm>
            <a:off x="838200" y="1248697"/>
            <a:ext cx="10515600" cy="4928266"/>
          </a:xfrm>
        </p:spPr>
        <p:txBody>
          <a:bodyPr>
            <a:normAutofit/>
          </a:bodyPr>
          <a:lstStyle/>
          <a:p>
            <a:r>
              <a:rPr lang="en-US" sz="2400" b="1" dirty="0">
                <a:latin typeface="Times New Roman" panose="02020603050405020304" pitchFamily="18" charset="0"/>
                <a:cs typeface="Times New Roman" panose="02020603050405020304" pitchFamily="18" charset="0"/>
              </a:rPr>
              <a:t>Insights:</a:t>
            </a:r>
          </a:p>
          <a:p>
            <a:r>
              <a:rPr lang="en-US" sz="2400" dirty="0">
                <a:latin typeface="Times New Roman" panose="02020603050405020304" pitchFamily="18" charset="0"/>
                <a:cs typeface="Times New Roman" panose="02020603050405020304" pitchFamily="18" charset="0"/>
              </a:rPr>
              <a:t>Sharpstown branch shows higher borrowing activity than others.</a:t>
            </a:r>
          </a:p>
          <a:p>
            <a:r>
              <a:rPr lang="en-US" sz="2400" dirty="0">
                <a:latin typeface="Times New Roman" panose="02020603050405020304" pitchFamily="18" charset="0"/>
                <a:cs typeface="Times New Roman" panose="02020603050405020304" pitchFamily="18" charset="0"/>
              </a:rPr>
              <a:t>Some borrowers are inactive, while a few borrow excessively (risk of overdue).</a:t>
            </a:r>
          </a:p>
          <a:p>
            <a:r>
              <a:rPr lang="en-US" sz="2400" dirty="0">
                <a:latin typeface="Times New Roman" panose="02020603050405020304" pitchFamily="18" charset="0"/>
                <a:cs typeface="Times New Roman" panose="02020603050405020304" pitchFamily="18" charset="0"/>
              </a:rPr>
              <a:t>Demand is concentrated on certain popular books/authors.</a:t>
            </a:r>
          </a:p>
          <a:p>
            <a:r>
              <a:rPr lang="en-US" sz="2400" dirty="0">
                <a:latin typeface="Times New Roman" panose="02020603050405020304" pitchFamily="18" charset="0"/>
                <a:cs typeface="Times New Roman" panose="02020603050405020304" pitchFamily="18" charset="0"/>
              </a:rPr>
              <a:t>Book distribution is uneven across branches.</a:t>
            </a:r>
          </a:p>
          <a:p>
            <a:r>
              <a:rPr lang="en-US" sz="2400" b="1" dirty="0">
                <a:latin typeface="Times New Roman" panose="02020603050405020304" pitchFamily="18" charset="0"/>
                <a:cs typeface="Times New Roman" panose="02020603050405020304" pitchFamily="18" charset="0"/>
              </a:rPr>
              <a:t>Recommendations:</a:t>
            </a:r>
          </a:p>
          <a:p>
            <a:r>
              <a:rPr lang="en-US" sz="2400" dirty="0">
                <a:latin typeface="Times New Roman" panose="02020603050405020304" pitchFamily="18" charset="0"/>
                <a:cs typeface="Times New Roman" panose="02020603050405020304" pitchFamily="18" charset="0"/>
              </a:rPr>
              <a:t>Rebalance inventory of popular books across branches.</a:t>
            </a:r>
          </a:p>
          <a:p>
            <a:r>
              <a:rPr lang="en-US" sz="2400" dirty="0">
                <a:latin typeface="Times New Roman" panose="02020603050405020304" pitchFamily="18" charset="0"/>
                <a:cs typeface="Times New Roman" panose="02020603050405020304" pitchFamily="18" charset="0"/>
              </a:rPr>
              <a:t>Engage inactive members with reminders and offers.</a:t>
            </a:r>
          </a:p>
          <a:p>
            <a:r>
              <a:rPr lang="en-US" sz="2400" dirty="0">
                <a:latin typeface="Times New Roman" panose="02020603050405020304" pitchFamily="18" charset="0"/>
                <a:cs typeface="Times New Roman" panose="02020603050405020304" pitchFamily="18" charset="0"/>
              </a:rPr>
              <a:t>Set borrowing limits/alerts for high-volume borrowers.</a:t>
            </a:r>
          </a:p>
          <a:p>
            <a:r>
              <a:rPr lang="en-US" sz="2400" dirty="0">
                <a:latin typeface="Times New Roman" panose="02020603050405020304" pitchFamily="18" charset="0"/>
                <a:cs typeface="Times New Roman" panose="02020603050405020304" pitchFamily="18" charset="0"/>
              </a:rPr>
              <a:t>Use data dashboards for demand tracking and future planning.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21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03B7-7A04-E105-6019-36200F43B399}"/>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Conclusion (Key finding overall) </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157DDD8-1322-BC27-3B40-371BFBD24E5A}"/>
              </a:ext>
            </a:extLst>
          </p:cNvPr>
          <p:cNvSpPr>
            <a:spLocks noGrp="1"/>
          </p:cNvSpPr>
          <p:nvPr>
            <p:ph type="body" idx="1"/>
          </p:nvPr>
        </p:nvSpPr>
        <p:spPr>
          <a:xfrm>
            <a:off x="838200" y="1356852"/>
            <a:ext cx="10515600" cy="4109883"/>
          </a:xfrm>
        </p:spPr>
        <p:txBody>
          <a:bodyPr>
            <a:normAutofit/>
          </a:bodyPr>
          <a:lstStyle/>
          <a:p>
            <a:pPr marL="114300" indent="0" algn="just">
              <a:lnSpc>
                <a:spcPct val="100000"/>
              </a:lnSpc>
              <a:buNone/>
            </a:pPr>
            <a:r>
              <a:rPr lang="en-US" sz="2600" dirty="0">
                <a:latin typeface="Times New Roman" panose="02020603050405020304" pitchFamily="18" charset="0"/>
                <a:cs typeface="Times New Roman" panose="02020603050405020304" pitchFamily="18" charset="0"/>
              </a:rPr>
              <a:t>The library database project provides a systematic way to manage books, authors, publishers, borrowers, and library branches. By using relational tables with proper constraints, the system ensures accuracy and consistency of data. Through SQL queries, we can answer real-world questions such as the number of copies available at each branch, borrower activity, overdue books, and author-wise book details. This not only improves the efficiency of day-to-day operations but also supports better decision-making for library management. Overall, the project demonstrates the importance of database design and analysis in creating an organized and reliable library system.</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28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50B1-50E0-10D8-12D5-2A15CD907D71}"/>
              </a:ext>
            </a:extLst>
          </p:cNvPr>
          <p:cNvSpPr>
            <a:spLocks noGrp="1"/>
          </p:cNvSpPr>
          <p:nvPr>
            <p:ph type="title"/>
          </p:nvPr>
        </p:nvSpPr>
        <p:spPr/>
        <p:txBody>
          <a:bodyPr>
            <a:noAutofit/>
          </a:bodyPr>
          <a:lstStyle/>
          <a:p>
            <a:r>
              <a:rPr lang="en-US" sz="3500" b="1" dirty="0">
                <a:latin typeface="Times New Roman" panose="02020603050405020304" pitchFamily="18" charset="0"/>
                <a:cs typeface="Times New Roman" panose="02020603050405020304" pitchFamily="18" charset="0"/>
              </a:rPr>
              <a:t>Your Experience/Challenges working on SQL – Data Analysis Project.</a:t>
            </a:r>
            <a:br>
              <a:rPr lang="en-US" sz="3500" dirty="0">
                <a:latin typeface="Times New Roman" panose="02020603050405020304" pitchFamily="18" charset="0"/>
                <a:cs typeface="Times New Roman" panose="02020603050405020304" pitchFamily="18" charset="0"/>
              </a:rPr>
            </a:br>
            <a:endParaRPr lang="en-IN" sz="35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D0E0CF1-263A-3C02-D2A0-DED5B40A962D}"/>
              </a:ext>
            </a:extLst>
          </p:cNvPr>
          <p:cNvSpPr>
            <a:spLocks noGrp="1"/>
          </p:cNvSpPr>
          <p:nvPr>
            <p:ph type="body" idx="1"/>
          </p:nvPr>
        </p:nvSpPr>
        <p:spPr>
          <a:xfrm>
            <a:off x="838200" y="1455174"/>
            <a:ext cx="10515600" cy="4721789"/>
          </a:xfrm>
        </p:spPr>
        <p:txBody>
          <a:bodyPr>
            <a:normAutofit lnSpcReduction="10000"/>
          </a:bodyPr>
          <a:lstStyle/>
          <a:p>
            <a:pPr marL="0" lvl="0" indent="0" algn="just" eaLnBrk="0" fontAlgn="base" hangingPunct="0">
              <a:lnSpc>
                <a:spcPct val="100000"/>
              </a:lnSpc>
              <a:spcBef>
                <a:spcPct val="0"/>
              </a:spcBef>
              <a:spcAft>
                <a:spcPct val="0"/>
              </a:spcAft>
              <a:buClrTx/>
              <a:buSzTx/>
              <a:buNone/>
            </a:pPr>
            <a:r>
              <a:rPr lang="en-US" altLang="en-US" sz="2400" dirty="0">
                <a:solidFill>
                  <a:schemeClr val="tx1"/>
                </a:solidFill>
                <a:latin typeface="Times New Roman" panose="02020603050405020304" pitchFamily="18" charset="0"/>
                <a:cs typeface="Times New Roman" panose="02020603050405020304" pitchFamily="18" charset="0"/>
              </a:rPr>
              <a:t>In my SQL–Data Analysis project on a Library Management System, I designed and implemented a relational database with tables for publishers, books, authors, branches, borrowers, copies, and loans, applying primary keys, foreign keys, and referential integrity to ensure consistency. I developed queries to address real-world scenarios such as tracking book availability across branches, identifying borrowers with no or multiple checkouts, calculating the total number of books loaned per branch, and retrieving due or overdue records. Through this, I strengthened my skills in joins, grouping, aggregation, and using conditions with HAVING. Some challenges I faced included designing the schema with accurate key relationships, managing foreign key constraints during data insertion, handling date formats in queries, and avoiding errors in multi-table joins. Overall, the project gave me valuable hands-on experience in converting business requirements into efficient SQL solutions.</a:t>
            </a:r>
          </a:p>
        </p:txBody>
      </p:sp>
    </p:spTree>
    <p:extLst>
      <p:ext uri="{BB962C8B-B14F-4D97-AF65-F5344CB8AC3E}">
        <p14:creationId xmlns:p14="http://schemas.microsoft.com/office/powerpoint/2010/main" val="118025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75ED7E-C2F6-532E-D014-72E0B73A71EA}"/>
              </a:ext>
            </a:extLst>
          </p:cNvPr>
          <p:cNvSpPr>
            <a:spLocks noGrp="1"/>
          </p:cNvSpPr>
          <p:nvPr>
            <p:ph type="title"/>
          </p:nvPr>
        </p:nvSpPr>
        <p:spPr>
          <a:xfrm>
            <a:off x="838200" y="365125"/>
            <a:ext cx="10515600" cy="863907"/>
          </a:xfrm>
        </p:spPr>
        <p:txBody>
          <a:bodyPr/>
          <a:lstStyle/>
          <a:p>
            <a:r>
              <a:rPr lang="en-IN" sz="4000" dirty="0">
                <a:solidFill>
                  <a:srgbClr val="FF0000"/>
                </a:solidFill>
                <a:latin typeface="Times New Roman" panose="02020603050405020304" pitchFamily="18" charset="0"/>
                <a:ea typeface="Lato Black"/>
                <a:cs typeface="Times New Roman" panose="02020603050405020304" pitchFamily="18" charset="0"/>
                <a:sym typeface="Lato Black"/>
              </a:rPr>
              <a:t>About me :</a:t>
            </a:r>
            <a:endParaRPr lang="en-IN"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986EAB24-68EC-167F-D600-A299E1BE9867}"/>
              </a:ext>
            </a:extLst>
          </p:cNvPr>
          <p:cNvSpPr>
            <a:spLocks noGrp="1"/>
          </p:cNvSpPr>
          <p:nvPr>
            <p:ph type="body" idx="1"/>
          </p:nvPr>
        </p:nvSpPr>
        <p:spPr>
          <a:xfrm>
            <a:off x="838200" y="1229032"/>
            <a:ext cx="10515600" cy="4947931"/>
          </a:xfrm>
        </p:spPr>
        <p:txBody>
          <a:bodyPr>
            <a:normAutofit fontScale="85000" lnSpcReduction="10000"/>
          </a:bodyPr>
          <a:lstStyle/>
          <a:p>
            <a:pPr marL="114300" indent="0">
              <a:lnSpc>
                <a:spcPct val="110000"/>
              </a:lnSpc>
              <a:buNone/>
            </a:pPr>
            <a:r>
              <a:rPr lang="en-IN" b="1" dirty="0">
                <a:latin typeface="Times New Roman" panose="02020603050405020304" pitchFamily="18" charset="0"/>
                <a:cs typeface="Times New Roman" panose="02020603050405020304" pitchFamily="18" charset="0"/>
              </a:rPr>
              <a:t>Background :</a:t>
            </a:r>
          </a:p>
          <a:p>
            <a:pPr marL="114300" indent="0">
              <a:lnSpc>
                <a:spcPct val="110000"/>
              </a:lnSpc>
              <a:buNone/>
            </a:pPr>
            <a:r>
              <a:rPr lang="en-US" sz="2600" dirty="0">
                <a:latin typeface="Times New Roman" panose="02020603050405020304" pitchFamily="18" charset="0"/>
                <a:cs typeface="Times New Roman" panose="02020603050405020304" pitchFamily="18" charset="0"/>
              </a:rPr>
              <a:t>I am Sandhya L, a graduate in Computer Science and Business Systems from GITAM University, Bangalore (2025) . My academic journey has provided me with a strong foundation in computer science concepts along with an understanding of business systems.</a:t>
            </a:r>
          </a:p>
          <a:p>
            <a:pPr marL="114300" indent="0" algn="just">
              <a:lnSpc>
                <a:spcPct val="110000"/>
              </a:lnSpc>
              <a:buNone/>
            </a:pPr>
            <a:r>
              <a:rPr lang="en-US" b="1" dirty="0">
                <a:latin typeface="Times New Roman" panose="02020603050405020304" pitchFamily="18" charset="0"/>
                <a:cs typeface="Times New Roman" panose="02020603050405020304" pitchFamily="18" charset="0"/>
              </a:rPr>
              <a:t>Why you want to learn Data Science ?</a:t>
            </a:r>
          </a:p>
          <a:p>
            <a:pPr marL="114300" indent="0">
              <a:lnSpc>
                <a:spcPct val="110000"/>
              </a:lnSpc>
              <a:buNone/>
            </a:pPr>
            <a:r>
              <a:rPr lang="en-US" sz="2600" dirty="0">
                <a:latin typeface="Times New Roman" panose="02020603050405020304" pitchFamily="18" charset="0"/>
                <a:cs typeface="Times New Roman" panose="02020603050405020304" pitchFamily="18" charset="0"/>
              </a:rPr>
              <a:t>I grew interested in Data Science Through my internships and projects, I understood the value of data-driven insights in addressing intricate problems. As I gained experience using technologies such as Python, SQL, and cloud computing, which revealed to me how data could be used for predictive analysis and decision-making, I became interested in Data Science. I am interested in creating expertise in analytics, artificial intelligence, and real-time data solutions.</a:t>
            </a:r>
            <a:br>
              <a:rPr lang="en-US" dirty="0"/>
            </a:br>
            <a:endParaRPr lang="en-US" b="1" dirty="0">
              <a:latin typeface="Times New Roman" panose="02020603050405020304" pitchFamily="18" charset="0"/>
              <a:cs typeface="Times New Roman" panose="02020603050405020304" pitchFamily="18" charset="0"/>
            </a:endParaRPr>
          </a:p>
          <a:p>
            <a:pPr marL="114300" indent="0" algn="just">
              <a:lnSpc>
                <a:spcPct val="110000"/>
              </a:lnSpc>
              <a:buNone/>
            </a:pP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696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814C-8558-6884-D3F7-348E8811D26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CB04A8CC-475C-DD10-D190-83B5A4C644CD}"/>
              </a:ext>
            </a:extLst>
          </p:cNvPr>
          <p:cNvSpPr>
            <a:spLocks noGrp="1"/>
          </p:cNvSpPr>
          <p:nvPr>
            <p:ph type="body" idx="4294967295"/>
          </p:nvPr>
        </p:nvSpPr>
        <p:spPr>
          <a:xfrm>
            <a:off x="1002890" y="786273"/>
            <a:ext cx="10515600" cy="4948238"/>
          </a:xfrm>
        </p:spPr>
        <p:txBody>
          <a:bodyPr>
            <a:normAutofit/>
          </a:bodyPr>
          <a:lstStyle/>
          <a:p>
            <a:pPr marL="0" lvl="0" indent="0">
              <a:lnSpc>
                <a:spcPct val="100000"/>
              </a:lnSpc>
              <a:spcBef>
                <a:spcPts val="0"/>
              </a:spcBef>
              <a:buSzPts val="2400"/>
              <a:buNone/>
            </a:pPr>
            <a:r>
              <a:rPr lang="en-IN" sz="2400" b="1" dirty="0">
                <a:latin typeface="Times New Roman" panose="02020603050405020304" pitchFamily="18" charset="0"/>
                <a:cs typeface="Times New Roman" panose="02020603050405020304" pitchFamily="18" charset="0"/>
              </a:rPr>
              <a:t>Any work experience :</a:t>
            </a:r>
          </a:p>
          <a:p>
            <a:pPr marL="0" lvl="0" indent="0" algn="just">
              <a:lnSpc>
                <a:spcPct val="100000"/>
              </a:lnSpc>
              <a:spcBef>
                <a:spcPts val="0"/>
              </a:spcBef>
              <a:buSzPts val="2400"/>
              <a:buNone/>
            </a:pPr>
            <a:r>
              <a:rPr lang="en-US" sz="2400" dirty="0">
                <a:latin typeface="Times New Roman" panose="02020603050405020304" pitchFamily="18" charset="0"/>
                <a:cs typeface="Times New Roman" panose="02020603050405020304" pitchFamily="18" charset="0"/>
              </a:rPr>
              <a:t>I have gained practical experience through internships and projects. At </a:t>
            </a:r>
            <a:r>
              <a:rPr lang="en-US" sz="2400" dirty="0" err="1">
                <a:latin typeface="Times New Roman" panose="02020603050405020304" pitchFamily="18" charset="0"/>
                <a:cs typeface="Times New Roman" panose="02020603050405020304" pitchFamily="18" charset="0"/>
              </a:rPr>
              <a:t>CodSoft</a:t>
            </a:r>
            <a:r>
              <a:rPr lang="en-US" sz="2400" dirty="0">
                <a:latin typeface="Times New Roman" panose="02020603050405020304" pitchFamily="18" charset="0"/>
                <a:cs typeface="Times New Roman" panose="02020603050405020304" pitchFamily="18" charset="0"/>
              </a:rPr>
              <a:t>, I worked on Python programming, automation. Later, during my Intel internship, I contributed to developing a Tele-ICU monitoring system that focused on real-time patient monitoring and automated event detection. I have also worked on academic projects such as Data Leakage Prevention using Cloud Computing and a Drug Recommendation System using Machine Learning.</a:t>
            </a:r>
            <a:endParaRPr lang="en-US" sz="2400" b="1" dirty="0">
              <a:latin typeface="Times New Roman" panose="02020603050405020304" pitchFamily="18" charset="0"/>
              <a:cs typeface="Times New Roman" panose="02020603050405020304" pitchFamily="18" charset="0"/>
            </a:endParaRPr>
          </a:p>
          <a:p>
            <a:pPr marL="0" lvl="0" indent="0" algn="just">
              <a:lnSpc>
                <a:spcPct val="150000"/>
              </a:lnSpc>
              <a:spcBef>
                <a:spcPts val="0"/>
              </a:spcBef>
              <a:buSzPts val="2400"/>
              <a:buNone/>
            </a:pPr>
            <a:r>
              <a:rPr lang="en-US" sz="2400" b="1" dirty="0">
                <a:latin typeface="Times New Roman" panose="02020603050405020304" pitchFamily="18" charset="0"/>
                <a:cs typeface="Times New Roman" panose="02020603050405020304" pitchFamily="18" charset="0"/>
              </a:rPr>
              <a:t>Share your LinkedIn and GitHub profile URLs :</a:t>
            </a:r>
          </a:p>
          <a:p>
            <a:pPr marL="0" indent="0" algn="just">
              <a:lnSpc>
                <a:spcPct val="100000"/>
              </a:lnSpc>
              <a:spcBef>
                <a:spcPts val="0"/>
              </a:spcBef>
              <a:buSzPts val="2400"/>
              <a:buNone/>
            </a:pPr>
            <a:r>
              <a:rPr lang="en-US" sz="2400" dirty="0">
                <a:latin typeface="Times New Roman" panose="02020603050405020304" pitchFamily="18" charset="0"/>
                <a:cs typeface="Times New Roman" panose="02020603050405020304" pitchFamily="18" charset="0"/>
              </a:rPr>
              <a:t>You can connect with me on </a:t>
            </a:r>
            <a:r>
              <a:rPr lang="en-US" sz="2400" b="1" dirty="0">
                <a:latin typeface="Times New Roman" panose="02020603050405020304" pitchFamily="18" charset="0"/>
                <a:cs typeface="Times New Roman" panose="02020603050405020304" pitchFamily="18" charset="0"/>
              </a:rPr>
              <a:t>LinkedIn</a:t>
            </a:r>
            <a:r>
              <a:rPr lang="en-US" sz="2400" dirty="0">
                <a:latin typeface="Times New Roman" panose="02020603050405020304" pitchFamily="18" charset="0"/>
                <a:cs typeface="Times New Roman" panose="02020603050405020304" pitchFamily="18" charset="0"/>
              </a:rPr>
              <a:t> at </a:t>
            </a:r>
            <a:r>
              <a:rPr lang="en-US" sz="2400" dirty="0">
                <a:latin typeface="Times New Roman" panose="02020603050405020304" pitchFamily="18" charset="0"/>
                <a:cs typeface="Times New Roman" panose="02020603050405020304" pitchFamily="18" charset="0"/>
                <a:hlinkClick r:id="rId2"/>
              </a:rPr>
              <a:t>linkedin.com/in/sandhya-l-2ab1062a1</a:t>
            </a:r>
            <a:r>
              <a:rPr lang="en-US" sz="2400" dirty="0">
                <a:latin typeface="Times New Roman" panose="02020603050405020304" pitchFamily="18" charset="0"/>
                <a:cs typeface="Times New Roman" panose="02020603050405020304" pitchFamily="18" charset="0"/>
              </a:rPr>
              <a:t> and explore my work on </a:t>
            </a:r>
            <a:r>
              <a:rPr lang="en-US" sz="2400" b="1" dirty="0">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https://github.com/Sandhya269</a:t>
            </a:r>
            <a:endParaRPr lang="en-US" sz="2400" b="1" dirty="0">
              <a:latin typeface="Times New Roman" panose="02020603050405020304" pitchFamily="18" charset="0"/>
              <a:cs typeface="Times New Roman" panose="02020603050405020304" pitchFamily="18" charset="0"/>
            </a:endParaRPr>
          </a:p>
          <a:p>
            <a:pPr marL="0" lvl="0" indent="0" algn="just">
              <a:lnSpc>
                <a:spcPct val="100000"/>
              </a:lnSpc>
              <a:spcBef>
                <a:spcPts val="0"/>
              </a:spcBef>
              <a:buSzPts val="2400"/>
              <a:buNone/>
            </a:pPr>
            <a:endParaRPr lang="en-US" sz="2400" dirty="0">
              <a:latin typeface="Times New Roman" panose="02020603050405020304" pitchFamily="18" charset="0"/>
              <a:cs typeface="Times New Roman" panose="02020603050405020304" pitchFamily="18" charset="0"/>
            </a:endParaRPr>
          </a:p>
          <a:p>
            <a:pPr marL="0" lvl="0" indent="0" algn="just">
              <a:lnSpc>
                <a:spcPct val="100000"/>
              </a:lnSpc>
              <a:spcBef>
                <a:spcPts val="0"/>
              </a:spcBef>
              <a:buSzPts val="2400"/>
              <a:buNone/>
            </a:pPr>
            <a:endParaRPr lang="en-US" sz="2400" dirty="0">
              <a:latin typeface="Times New Roman" panose="02020603050405020304" pitchFamily="18" charset="0"/>
              <a:cs typeface="Times New Roman" panose="02020603050405020304" pitchFamily="18" charset="0"/>
            </a:endParaRPr>
          </a:p>
          <a:p>
            <a:pPr marL="114300" indent="0" algn="just">
              <a:lnSpc>
                <a:spcPct val="100000"/>
              </a:lnSpc>
              <a:buNone/>
            </a:pP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464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B6A4-E47D-8AED-3965-DA2C7A491442}"/>
              </a:ext>
            </a:extLst>
          </p:cNvPr>
          <p:cNvSpPr>
            <a:spLocks noGrp="1"/>
          </p:cNvSpPr>
          <p:nvPr>
            <p:ph type="title"/>
          </p:nvPr>
        </p:nvSpPr>
        <p:spPr>
          <a:xfrm>
            <a:off x="838200" y="609599"/>
            <a:ext cx="10515600" cy="1091381"/>
          </a:xfrm>
        </p:spPr>
        <p:txBody>
          <a:bodyPr>
            <a:normAutofit/>
          </a:bodyPr>
          <a:lstStyle/>
          <a:p>
            <a:r>
              <a:rPr lang="en-IN" sz="4000" b="1" dirty="0">
                <a:latin typeface="Times New Roman" panose="02020603050405020304" pitchFamily="18" charset="0"/>
                <a:cs typeface="Times New Roman" panose="02020603050405020304" pitchFamily="18" charset="0"/>
              </a:rPr>
              <a:t>Objective of the Project :</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D1DA88F-9C89-FB5B-6B4C-04B6294D79E2}"/>
              </a:ext>
            </a:extLst>
          </p:cNvPr>
          <p:cNvSpPr>
            <a:spLocks noGrp="1"/>
          </p:cNvSpPr>
          <p:nvPr>
            <p:ph type="body" idx="1"/>
          </p:nvPr>
        </p:nvSpPr>
        <p:spPr>
          <a:xfrm>
            <a:off x="838200" y="1966452"/>
            <a:ext cx="10515600" cy="4210511"/>
          </a:xfrm>
        </p:spPr>
        <p:txBody>
          <a:bodyPr/>
          <a:lstStyle/>
          <a:p>
            <a:pPr marL="114300" indent="0" algn="just">
              <a:buNone/>
            </a:pPr>
            <a:r>
              <a:rPr lang="en-US" dirty="0">
                <a:latin typeface="Times New Roman" panose="02020603050405020304" pitchFamily="18" charset="0"/>
                <a:cs typeface="Times New Roman" panose="02020603050405020304" pitchFamily="18" charset="0"/>
              </a:rPr>
              <a:t>The objective of the project</a:t>
            </a:r>
            <a:r>
              <a:rPr lang="en-US" b="1"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Library Database Analysis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to design and analyze a structured library database using SQL to efficiently manage and retrieve information about books, authors, members, and transactions. It aims to demonstrate how SQL can be applied to organize data, perform queries, and generate meaningful insights such as book availability, borrowing trends, and member activity. This project focuses on improving data accessibility, accuracy, and decision-making for library management.</a:t>
            </a:r>
          </a:p>
          <a:p>
            <a:pPr marL="11430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1704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1A7C1-2A14-82FC-9801-307E0F52C458}"/>
              </a:ext>
            </a:extLst>
          </p:cNvPr>
          <p:cNvSpPr>
            <a:spLocks noGrp="1"/>
          </p:cNvSpPr>
          <p:nvPr>
            <p:ph type="title"/>
          </p:nvPr>
        </p:nvSpPr>
        <p:spPr>
          <a:xfrm>
            <a:off x="766915" y="0"/>
            <a:ext cx="10586885" cy="1080217"/>
          </a:xfrm>
        </p:spPr>
        <p:txBody>
          <a:bodyPr>
            <a:normAutofit/>
          </a:bodyPr>
          <a:lstStyle/>
          <a:p>
            <a:r>
              <a:rPr lang="en-IN" sz="4000" b="1" dirty="0"/>
              <a:t>ER Diagram and schema explanation :</a:t>
            </a:r>
            <a:endParaRPr lang="en-IN" sz="4000" dirty="0"/>
          </a:p>
        </p:txBody>
      </p:sp>
      <p:sp>
        <p:nvSpPr>
          <p:cNvPr id="3" name="Text Placeholder 2">
            <a:extLst>
              <a:ext uri="{FF2B5EF4-FFF2-40B4-BE49-F238E27FC236}">
                <a16:creationId xmlns:a16="http://schemas.microsoft.com/office/drawing/2014/main" id="{3BF02462-6A2A-40AC-5E5B-1DF074F320F5}"/>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F685AB6C-D47A-3F68-4023-416AB750B8B3}"/>
              </a:ext>
            </a:extLst>
          </p:cNvPr>
          <p:cNvPicPr>
            <a:picLocks noChangeAspect="1"/>
          </p:cNvPicPr>
          <p:nvPr/>
        </p:nvPicPr>
        <p:blipFill>
          <a:blip r:embed="rId2"/>
          <a:srcRect b="8601"/>
          <a:stretch>
            <a:fillRect/>
          </a:stretch>
        </p:blipFill>
        <p:spPr>
          <a:xfrm>
            <a:off x="766916" y="927278"/>
            <a:ext cx="10586885" cy="5249685"/>
          </a:xfrm>
          <a:prstGeom prst="rect">
            <a:avLst/>
          </a:prstGeom>
        </p:spPr>
      </p:pic>
    </p:spTree>
    <p:extLst>
      <p:ext uri="{BB962C8B-B14F-4D97-AF65-F5344CB8AC3E}">
        <p14:creationId xmlns:p14="http://schemas.microsoft.com/office/powerpoint/2010/main" val="111549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C26145D-17E4-B1FF-224B-EA70CB894809}"/>
              </a:ext>
            </a:extLst>
          </p:cNvPr>
          <p:cNvSpPr>
            <a:spLocks noChangeArrowheads="1"/>
          </p:cNvSpPr>
          <p:nvPr/>
        </p:nvSpPr>
        <p:spPr bwMode="auto">
          <a:xfrm>
            <a:off x="521111" y="713376"/>
            <a:ext cx="1132676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pPr>
            <a:r>
              <a:rPr lang="en-US" sz="2400" dirty="0">
                <a:latin typeface="Times New Roman" panose="02020603050405020304" pitchFamily="18" charset="0"/>
                <a:cs typeface="Times New Roman" panose="02020603050405020304" pitchFamily="18" charset="0"/>
              </a:rPr>
              <a:t>This ER diagram represents a Library Management System that manages books, publishers, authors, library branches, borrowers, and book loans. </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Publisher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tbl_publisher</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publisher details like name, address, and phone.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Book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tbl_book</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book details such as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BookID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Title, and Publisher.</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Author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tbl_book_authors</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author names linked to each book.</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Library Branch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tbl_library_branch</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branch details like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BranchID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Name, and Address.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Book Copies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tbl_book_copies</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Records number of copies of each book available in a branch.</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Borrower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tbl_borrower</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borrower information such as CardID, Name, Address, and Phone.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Book Loans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tbl_book_loans</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Records details of books borrowed, branch, borrower, and loan dates.</a:t>
            </a:r>
          </a:p>
        </p:txBody>
      </p:sp>
    </p:spTree>
    <p:extLst>
      <p:ext uri="{BB962C8B-B14F-4D97-AF65-F5344CB8AC3E}">
        <p14:creationId xmlns:p14="http://schemas.microsoft.com/office/powerpoint/2010/main" val="4649152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E294-2F85-C5BF-1C6B-6F8FE52B3EB7}"/>
              </a:ext>
            </a:extLst>
          </p:cNvPr>
          <p:cNvSpPr>
            <a:spLocks noGrp="1"/>
          </p:cNvSpPr>
          <p:nvPr>
            <p:ph type="title"/>
          </p:nvPr>
        </p:nvSpPr>
        <p:spPr>
          <a:xfrm>
            <a:off x="838200" y="365126"/>
            <a:ext cx="10515600" cy="981894"/>
          </a:xfrm>
        </p:spPr>
        <p:txBody>
          <a:bodyPr>
            <a:normAutofit/>
          </a:bodyPr>
          <a:lstStyle/>
          <a:p>
            <a:r>
              <a:rPr lang="en-US" sz="4000" b="1" dirty="0">
                <a:latin typeface="Times New Roman" panose="02020603050405020304" pitchFamily="18" charset="0"/>
                <a:cs typeface="Times New Roman" panose="02020603050405020304" pitchFamily="18" charset="0"/>
              </a:rPr>
              <a:t>Key analysis questions (use cases)</a:t>
            </a:r>
            <a:endParaRPr lang="en-IN"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D9DE52D-D3A1-785E-27CC-DF56CCBC6B1C}"/>
              </a:ext>
            </a:extLst>
          </p:cNvPr>
          <p:cNvSpPr>
            <a:spLocks noGrp="1"/>
          </p:cNvSpPr>
          <p:nvPr>
            <p:ph type="body" idx="1"/>
          </p:nvPr>
        </p:nvSpPr>
        <p:spPr>
          <a:xfrm>
            <a:off x="838200" y="1632155"/>
            <a:ext cx="10515600" cy="4603802"/>
          </a:xfrm>
        </p:spPr>
        <p:txBody>
          <a:bodyPr>
            <a:normAutofit/>
          </a:bodyPr>
          <a:lstStyle/>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Find how many copies of </a:t>
            </a:r>
            <a:r>
              <a:rPr lang="en-US" sz="2400" i="1" dirty="0">
                <a:latin typeface="Times New Roman" panose="02020603050405020304" pitchFamily="18" charset="0"/>
                <a:cs typeface="Times New Roman" panose="02020603050405020304" pitchFamily="18" charset="0"/>
              </a:rPr>
              <a:t>“The Lost Tribe”</a:t>
            </a:r>
            <a:r>
              <a:rPr lang="en-US" sz="2400" dirty="0">
                <a:latin typeface="Times New Roman" panose="02020603050405020304" pitchFamily="18" charset="0"/>
                <a:cs typeface="Times New Roman" panose="02020603050405020304" pitchFamily="18" charset="0"/>
              </a:rPr>
              <a:t> are in the </a:t>
            </a:r>
            <a:r>
              <a:rPr lang="en-US" sz="2400" i="1" dirty="0">
                <a:latin typeface="Times New Roman" panose="02020603050405020304" pitchFamily="18" charset="0"/>
                <a:cs typeface="Times New Roman" panose="02020603050405020304" pitchFamily="18" charset="0"/>
              </a:rPr>
              <a:t>Sharpstown</a:t>
            </a:r>
            <a:r>
              <a:rPr lang="en-US" sz="2400" dirty="0">
                <a:latin typeface="Times New Roman" panose="02020603050405020304" pitchFamily="18" charset="0"/>
                <a:cs typeface="Times New Roman" panose="02020603050405020304" pitchFamily="18" charset="0"/>
              </a:rPr>
              <a:t> branch.</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Find how many copies of </a:t>
            </a:r>
            <a:r>
              <a:rPr lang="en-US" sz="2400" i="1" dirty="0">
                <a:latin typeface="Times New Roman" panose="02020603050405020304" pitchFamily="18" charset="0"/>
                <a:cs typeface="Times New Roman" panose="02020603050405020304" pitchFamily="18" charset="0"/>
              </a:rPr>
              <a:t>“The Lost Tribe”</a:t>
            </a:r>
            <a:r>
              <a:rPr lang="en-US" sz="2400" dirty="0">
                <a:latin typeface="Times New Roman" panose="02020603050405020304" pitchFamily="18" charset="0"/>
                <a:cs typeface="Times New Roman" panose="02020603050405020304" pitchFamily="18" charset="0"/>
              </a:rPr>
              <a:t> are in each branch.</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List all borrowers who have no books checked out.</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From </a:t>
            </a:r>
            <a:r>
              <a:rPr lang="en-US" sz="2400" i="1" dirty="0">
                <a:latin typeface="Times New Roman" panose="02020603050405020304" pitchFamily="18" charset="0"/>
                <a:cs typeface="Times New Roman" panose="02020603050405020304" pitchFamily="18" charset="0"/>
              </a:rPr>
              <a:t>Sharpstown</a:t>
            </a:r>
            <a:r>
              <a:rPr lang="en-US" sz="2400" dirty="0">
                <a:latin typeface="Times New Roman" panose="02020603050405020304" pitchFamily="18" charset="0"/>
                <a:cs typeface="Times New Roman" panose="02020603050405020304" pitchFamily="18" charset="0"/>
              </a:rPr>
              <a:t> branch, list books due on </a:t>
            </a:r>
            <a:r>
              <a:rPr lang="en-US" sz="2400" i="1" dirty="0">
                <a:latin typeface="Times New Roman" panose="02020603050405020304" pitchFamily="18" charset="0"/>
                <a:cs typeface="Times New Roman" panose="02020603050405020304" pitchFamily="18" charset="0"/>
              </a:rPr>
              <a:t>2/3/18</a:t>
            </a:r>
            <a:r>
              <a:rPr lang="en-US" sz="2400" dirty="0">
                <a:latin typeface="Times New Roman" panose="02020603050405020304" pitchFamily="18" charset="0"/>
                <a:cs typeface="Times New Roman" panose="02020603050405020304" pitchFamily="18" charset="0"/>
              </a:rPr>
              <a:t> with borrower’s name and address.</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For each branch, show branch name and total books loaned out.</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List borrowers with more than 5 books checked out (with their names and addresses).</a:t>
            </a:r>
          </a:p>
          <a:p>
            <a:pPr marL="571500" indent="-457200">
              <a:buFont typeface="+mj-lt"/>
              <a:buAutoNum type="arabicPeriod"/>
            </a:pPr>
            <a:r>
              <a:rPr lang="en-US" sz="2400" dirty="0">
                <a:latin typeface="Times New Roman" panose="02020603050405020304" pitchFamily="18" charset="0"/>
                <a:cs typeface="Times New Roman" panose="02020603050405020304" pitchFamily="18" charset="0"/>
              </a:rPr>
              <a:t>For books by </a:t>
            </a:r>
            <a:r>
              <a:rPr lang="en-US" sz="2400" i="1" dirty="0">
                <a:latin typeface="Times New Roman" panose="02020603050405020304" pitchFamily="18" charset="0"/>
                <a:cs typeface="Times New Roman" panose="02020603050405020304" pitchFamily="18" charset="0"/>
              </a:rPr>
              <a:t>Stephen King</a:t>
            </a:r>
            <a:r>
              <a:rPr lang="en-US" sz="2400" dirty="0">
                <a:latin typeface="Times New Roman" panose="02020603050405020304" pitchFamily="18" charset="0"/>
                <a:cs typeface="Times New Roman" panose="02020603050405020304" pitchFamily="18" charset="0"/>
              </a:rPr>
              <a:t>, show titles and number of copies in the </a:t>
            </a:r>
            <a:r>
              <a:rPr lang="en-US" sz="2400" i="1" dirty="0">
                <a:latin typeface="Times New Roman" panose="02020603050405020304" pitchFamily="18" charset="0"/>
                <a:cs typeface="Times New Roman" panose="02020603050405020304" pitchFamily="18" charset="0"/>
              </a:rPr>
              <a:t>Central</a:t>
            </a:r>
            <a:r>
              <a:rPr lang="en-US" sz="2400" dirty="0">
                <a:latin typeface="Times New Roman" panose="02020603050405020304" pitchFamily="18" charset="0"/>
                <a:cs typeface="Times New Roman" panose="02020603050405020304" pitchFamily="18" charset="0"/>
              </a:rPr>
              <a:t> branch.</a:t>
            </a:r>
          </a:p>
          <a:p>
            <a:pPr marL="571500" indent="-457200">
              <a:buFont typeface="+mj-lt"/>
              <a:buAutoNum type="arabicPeriod"/>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66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63B2-1E56-7DCB-0215-E04C01E10569}"/>
              </a:ext>
            </a:extLst>
          </p:cNvPr>
          <p:cNvSpPr>
            <a:spLocks noGrp="1"/>
          </p:cNvSpPr>
          <p:nvPr>
            <p:ph type="title" idx="4294967295"/>
          </p:nvPr>
        </p:nvSpPr>
        <p:spPr>
          <a:xfrm>
            <a:off x="255638" y="355573"/>
            <a:ext cx="10515600" cy="650927"/>
          </a:xfrm>
        </p:spPr>
        <p:txBody>
          <a:bodyPr>
            <a:normAutofit fontScale="90000"/>
          </a:bodyPr>
          <a:lstStyle/>
          <a:p>
            <a:r>
              <a:rPr lang="en-US" sz="3200" b="1" dirty="0">
                <a:latin typeface="Times New Roman" panose="02020603050405020304" pitchFamily="18" charset="0"/>
                <a:cs typeface="Times New Roman" panose="02020603050405020304" pitchFamily="18" charset="0"/>
              </a:rPr>
              <a:t>SQL query results with screenshots or summaries</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0054075-C230-B6D6-CE82-6F70133EC040}"/>
              </a:ext>
            </a:extLst>
          </p:cNvPr>
          <p:cNvSpPr>
            <a:spLocks noGrp="1"/>
          </p:cNvSpPr>
          <p:nvPr>
            <p:ph type="body" idx="4294967295"/>
          </p:nvPr>
        </p:nvSpPr>
        <p:spPr>
          <a:xfrm>
            <a:off x="255637" y="717755"/>
            <a:ext cx="11454581" cy="5439544"/>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1.How many copies of the book titled "The Lost Tribe" are owned by the library branch whose name is "Sharpstown"? </a:t>
            </a:r>
          </a:p>
          <a:p>
            <a:pPr marL="114300" indent="0">
              <a:buNone/>
            </a:pPr>
            <a:r>
              <a:rPr lang="en-US" sz="2000" b="1" dirty="0">
                <a:latin typeface="Times New Roman" panose="02020603050405020304" pitchFamily="18" charset="0"/>
                <a:cs typeface="Times New Roman" panose="02020603050405020304" pitchFamily="18" charset="0"/>
              </a:rPr>
              <a:t>Result :</a:t>
            </a:r>
            <a:r>
              <a:rPr lang="en-US" sz="2000" dirty="0">
                <a:latin typeface="Times New Roman" panose="02020603050405020304" pitchFamily="18" charset="0"/>
                <a:cs typeface="Times New Roman" panose="02020603050405020304" pitchFamily="18" charset="0"/>
              </a:rPr>
              <a:t> 5 copies, the </a:t>
            </a:r>
            <a:r>
              <a:rPr lang="en-US" sz="2000" i="1" dirty="0">
                <a:latin typeface="Times New Roman" panose="02020603050405020304" pitchFamily="18" charset="0"/>
                <a:cs typeface="Times New Roman" panose="02020603050405020304" pitchFamily="18" charset="0"/>
              </a:rPr>
              <a:t>Sharpstown</a:t>
            </a:r>
            <a:r>
              <a:rPr lang="en-US" sz="2000" dirty="0">
                <a:latin typeface="Times New Roman" panose="02020603050405020304" pitchFamily="18" charset="0"/>
                <a:cs typeface="Times New Roman" panose="02020603050405020304" pitchFamily="18" charset="0"/>
              </a:rPr>
              <a:t> branch owns 5 copies of the book "The Lost Tribe".</a:t>
            </a:r>
          </a:p>
          <a:p>
            <a:pPr marL="114300" indent="0">
              <a:buNone/>
            </a:pP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1878D49-556C-2C91-2852-BA879EB785BD}"/>
              </a:ext>
            </a:extLst>
          </p:cNvPr>
          <p:cNvPicPr>
            <a:picLocks noChangeAspect="1"/>
          </p:cNvPicPr>
          <p:nvPr/>
        </p:nvPicPr>
        <p:blipFill>
          <a:blip r:embed="rId3"/>
          <a:srcRect l="20865" t="39794" r="32311" b="33912"/>
          <a:stretch>
            <a:fillRect/>
          </a:stretch>
        </p:blipFill>
        <p:spPr>
          <a:xfrm>
            <a:off x="1452880" y="4216024"/>
            <a:ext cx="6520312" cy="1941275"/>
          </a:xfrm>
          <a:prstGeom prst="rect">
            <a:avLst/>
          </a:prstGeom>
        </p:spPr>
      </p:pic>
      <p:pic>
        <p:nvPicPr>
          <p:cNvPr id="6" name="Picture 5">
            <a:extLst>
              <a:ext uri="{FF2B5EF4-FFF2-40B4-BE49-F238E27FC236}">
                <a16:creationId xmlns:a16="http://schemas.microsoft.com/office/drawing/2014/main" id="{4A921E38-2C3C-97BA-4210-0588E1283ED2}"/>
              </a:ext>
            </a:extLst>
          </p:cNvPr>
          <p:cNvPicPr>
            <a:picLocks noChangeAspect="1"/>
          </p:cNvPicPr>
          <p:nvPr/>
        </p:nvPicPr>
        <p:blipFill>
          <a:blip r:embed="rId4"/>
          <a:srcRect l="24371" t="35690" r="13997" b="46196"/>
          <a:stretch>
            <a:fillRect/>
          </a:stretch>
        </p:blipFill>
        <p:spPr>
          <a:xfrm>
            <a:off x="590917" y="2205408"/>
            <a:ext cx="11241818" cy="1858592"/>
          </a:xfrm>
          <a:prstGeom prst="rect">
            <a:avLst/>
          </a:prstGeom>
        </p:spPr>
      </p:pic>
    </p:spTree>
    <p:extLst>
      <p:ext uri="{BB962C8B-B14F-4D97-AF65-F5344CB8AC3E}">
        <p14:creationId xmlns:p14="http://schemas.microsoft.com/office/powerpoint/2010/main" val="317266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14691-25C8-E725-82AB-0653D3745E7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1D6F2A5-AE69-D58E-9F2E-EAA0544A3227}"/>
              </a:ext>
            </a:extLst>
          </p:cNvPr>
          <p:cNvSpPr>
            <a:spLocks noGrp="1"/>
          </p:cNvSpPr>
          <p:nvPr>
            <p:ph type="body" idx="4294967295"/>
          </p:nvPr>
        </p:nvSpPr>
        <p:spPr>
          <a:xfrm>
            <a:off x="727586" y="334297"/>
            <a:ext cx="11042445" cy="5656468"/>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2. How many copies of the book titled "The Lost Tribe" are owned by each library branch?</a:t>
            </a:r>
          </a:p>
          <a:p>
            <a:pPr marL="114300" indent="0">
              <a:buNone/>
            </a:pPr>
            <a:r>
              <a:rPr lang="en-US" sz="2000" b="1" dirty="0">
                <a:latin typeface="Times New Roman" panose="02020603050405020304" pitchFamily="18" charset="0"/>
                <a:cs typeface="Times New Roman" panose="02020603050405020304" pitchFamily="18" charset="0"/>
              </a:rPr>
              <a:t>Result</a:t>
            </a:r>
            <a:r>
              <a:rPr lang="en-US" sz="2000" dirty="0">
                <a:latin typeface="Times New Roman" panose="02020603050405020304" pitchFamily="18" charset="0"/>
                <a:cs typeface="Times New Roman" panose="02020603050405020304" pitchFamily="18" charset="0"/>
              </a:rPr>
              <a:t>: 5 copies, the Sharpstown branch owns 5 copies of the book in each library branch.</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0BC4C06-82B7-C207-085B-427D86C0B3A0}"/>
              </a:ext>
            </a:extLst>
          </p:cNvPr>
          <p:cNvPicPr>
            <a:picLocks noChangeAspect="1"/>
          </p:cNvPicPr>
          <p:nvPr/>
        </p:nvPicPr>
        <p:blipFill>
          <a:blip r:embed="rId2"/>
          <a:srcRect l="25010" t="25113" r="26428" b="61426"/>
          <a:stretch>
            <a:fillRect/>
          </a:stretch>
        </p:blipFill>
        <p:spPr>
          <a:xfrm>
            <a:off x="198644" y="1737360"/>
            <a:ext cx="11794711" cy="1838960"/>
          </a:xfrm>
          <a:prstGeom prst="rect">
            <a:avLst/>
          </a:prstGeom>
        </p:spPr>
      </p:pic>
      <p:pic>
        <p:nvPicPr>
          <p:cNvPr id="4" name="Picture 3">
            <a:extLst>
              <a:ext uri="{FF2B5EF4-FFF2-40B4-BE49-F238E27FC236}">
                <a16:creationId xmlns:a16="http://schemas.microsoft.com/office/drawing/2014/main" id="{5CCDF30B-77F7-81E7-FC96-15EBE6E7D4E6}"/>
              </a:ext>
            </a:extLst>
          </p:cNvPr>
          <p:cNvPicPr>
            <a:picLocks noChangeAspect="1"/>
          </p:cNvPicPr>
          <p:nvPr/>
        </p:nvPicPr>
        <p:blipFill>
          <a:blip r:embed="rId3"/>
          <a:srcRect l="20666" t="45630" r="46333" b="36593"/>
          <a:stretch>
            <a:fillRect/>
          </a:stretch>
        </p:blipFill>
        <p:spPr>
          <a:xfrm>
            <a:off x="1727199" y="3934720"/>
            <a:ext cx="6492437" cy="1967405"/>
          </a:xfrm>
          <a:prstGeom prst="rect">
            <a:avLst/>
          </a:prstGeom>
        </p:spPr>
      </p:pic>
    </p:spTree>
    <p:extLst>
      <p:ext uri="{BB962C8B-B14F-4D97-AF65-F5344CB8AC3E}">
        <p14:creationId xmlns:p14="http://schemas.microsoft.com/office/powerpoint/2010/main" val="34230129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1300</Words>
  <Application>Microsoft Office PowerPoint</Application>
  <PresentationFormat>Widescreen</PresentationFormat>
  <Paragraphs>62</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Calibri</vt:lpstr>
      <vt:lpstr>Arial</vt:lpstr>
      <vt:lpstr>Libre Baskerville</vt:lpstr>
      <vt:lpstr>Office Theme</vt:lpstr>
      <vt:lpstr>PowerPoint Presentation</vt:lpstr>
      <vt:lpstr>About me :</vt:lpstr>
      <vt:lpstr>PowerPoint Presentation</vt:lpstr>
      <vt:lpstr>Objective of the Project :</vt:lpstr>
      <vt:lpstr>ER Diagram and schema explanation :</vt:lpstr>
      <vt:lpstr>PowerPoint Presentation</vt:lpstr>
      <vt:lpstr>Key analysis questions (use cases)</vt:lpstr>
      <vt:lpstr>SQL query results with screenshots or summaries </vt:lpstr>
      <vt:lpstr>PowerPoint Presentation</vt:lpstr>
      <vt:lpstr>PowerPoint Presentation</vt:lpstr>
      <vt:lpstr>PowerPoint Presentation</vt:lpstr>
      <vt:lpstr>PowerPoint Presentation</vt:lpstr>
      <vt:lpstr>PowerPoint Presentation</vt:lpstr>
      <vt:lpstr>PowerPoint Presentation</vt:lpstr>
      <vt:lpstr>Final business insights and recommendations: </vt:lpstr>
      <vt:lpstr>Conclusion (Key finding overall)  </vt:lpstr>
      <vt:lpstr>Your Experience/Challenges working on SQL – Data Analysis Project.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Sandhya Reddy</cp:lastModifiedBy>
  <cp:revision>3</cp:revision>
  <dcterms:created xsi:type="dcterms:W3CDTF">2021-02-16T05:19:01Z</dcterms:created>
  <dcterms:modified xsi:type="dcterms:W3CDTF">2025-09-20T06:13:30Z</dcterms:modified>
</cp:coreProperties>
</file>